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3" r:id="rId3"/>
    <p:sldId id="264" r:id="rId4"/>
    <p:sldId id="267" r:id="rId5"/>
    <p:sldId id="268" r:id="rId6"/>
    <p:sldId id="269" r:id="rId7"/>
    <p:sldId id="265" r:id="rId8"/>
    <p:sldId id="257" r:id="rId9"/>
    <p:sldId id="258" r:id="rId10"/>
    <p:sldId id="259" r:id="rId11"/>
    <p:sldId id="262" r:id="rId12"/>
    <p:sldId id="270" r:id="rId13"/>
    <p:sldId id="272" r:id="rId14"/>
    <p:sldId id="260" r:id="rId15"/>
    <p:sldId id="261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4F24F-9234-4A7A-84EE-DB9259A951B1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336D-9202-4807-9AFC-449D4EF412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36D-9202-4807-9AFC-449D4EF412D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4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4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95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3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45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2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66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20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3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8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62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53FC4-2DDC-4BDE-8842-BF86351C8DFD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8527-3557-40DA-88C6-5FDB07B8D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8213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5000" dirty="0" smtClean="0">
                <a:solidFill>
                  <a:srgbClr val="FF0000"/>
                </a:solidFill>
                <a:cs typeface="B Titr" pitchFamily="2" charset="-78"/>
              </a:rPr>
              <a:t>اهمیت رعایت بهداشت دستها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5000" dirty="0" smtClean="0">
                <a:solidFill>
                  <a:srgbClr val="FF0000"/>
                </a:solidFill>
                <a:cs typeface="B Titr" pitchFamily="2" charset="-78"/>
              </a:rPr>
              <a:t>در کنترل عفونتهای بیمارستانی</a:t>
            </a:r>
            <a:endParaRPr lang="en-US" sz="50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1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WHEN 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4724400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3000" b="1" dirty="0">
                <a:solidFill>
                  <a:srgbClr val="92D050"/>
                </a:solidFill>
                <a:cs typeface="B Titr" pitchFamily="2" charset="-78"/>
              </a:rPr>
              <a:t>چه موقع دستهایمان را با محلول الکلی ضدعفونی </a:t>
            </a:r>
            <a:r>
              <a:rPr lang="fa-IR" sz="3000" b="1" dirty="0" smtClean="0">
                <a:solidFill>
                  <a:srgbClr val="92D050"/>
                </a:solidFill>
                <a:cs typeface="B Titr" pitchFamily="2" charset="-78"/>
              </a:rPr>
              <a:t>کنیم</a:t>
            </a:r>
          </a:p>
          <a:p>
            <a:pPr marL="0" indent="0" algn="ctr" rtl="1">
              <a:buNone/>
            </a:pPr>
            <a:endParaRPr lang="en-US" sz="3000" dirty="0">
              <a:solidFill>
                <a:srgbClr val="92D050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1-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قبل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و بعد از تماس با پوست سالم بیمار (1) و (2)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2-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قبل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و بعد از تماس با مایعات یا ترشحات بدن ، مخاطات ، پوست آسیب دیده یا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       پانسمان زخم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به شرط عدم آلودگی قابل رویت دست (3)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3-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حین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مراقبت از بیمار در صورت حرکت دست از قسمت آلوده بدن به قسمت تمیز 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4-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بعد از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تماس با وسایل بلافاصله در مجاورت با تخت بیمار (5)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5-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قبل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از کارگزاری سوند ادارای یا کاتتر وریدی محیطی (2)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6-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قبل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و بعد از پوشیدن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دستکش(3)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500" dirty="0" smtClean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endParaRPr lang="en-US" sz="25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975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fa-IR" dirty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پخش فیلم آگاه سازی برای همراهان بیمار در مورد اهمیت رعایت بهداشت دست، در بیمارستانهای امریکا استاندارد های بهداشت دست را تا دو برابر بهبود بخشید  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120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2000" b="1" dirty="0" smtClean="0">
                <a:solidFill>
                  <a:srgbClr val="FF0000"/>
                </a:solidFill>
                <a:latin typeface="Arial Black" pitchFamily="34" charset="0"/>
              </a:rPr>
              <a:t>HOW</a:t>
            </a:r>
            <a:r>
              <a:rPr lang="en-US" sz="1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??</a:t>
            </a:r>
            <a:endParaRPr lang="en-US" sz="12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9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2122"/>
            <a:ext cx="8229600" cy="58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87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08" y="228600"/>
            <a:ext cx="6164984" cy="5943600"/>
          </a:xfrm>
        </p:spPr>
      </p:pic>
    </p:spTree>
    <p:extLst>
      <p:ext uri="{BB962C8B-B14F-4D97-AF65-F5344CB8AC3E}">
        <p14:creationId xmlns:p14="http://schemas.microsoft.com/office/powerpoint/2010/main" xmlns="" val="30423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42804"/>
            <a:ext cx="6438484" cy="5776996"/>
          </a:xfrm>
        </p:spPr>
      </p:pic>
    </p:spTree>
    <p:extLst>
      <p:ext uri="{BB962C8B-B14F-4D97-AF65-F5344CB8AC3E}">
        <p14:creationId xmlns:p14="http://schemas.microsoft.com/office/powerpoint/2010/main" xmlns="" val="3450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en-US" sz="3800" dirty="0" smtClean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endParaRPr lang="en-US" sz="3800" dirty="0" smtClean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endParaRPr lang="en-US" sz="3800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r>
              <a:rPr lang="fa-IR" sz="3800" dirty="0" smtClean="0">
                <a:solidFill>
                  <a:schemeClr val="bg1"/>
                </a:solidFill>
                <a:cs typeface="B Titr" pitchFamily="2" charset="-78"/>
              </a:rPr>
              <a:t>پخش فیلم </a:t>
            </a:r>
            <a:r>
              <a:rPr lang="en-US" sz="3800" dirty="0" err="1" smtClean="0">
                <a:solidFill>
                  <a:schemeClr val="bg1"/>
                </a:solidFill>
                <a:latin typeface="Arial Black" pitchFamily="34" charset="0"/>
              </a:rPr>
              <a:t>HandWash</a:t>
            </a: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 &amp; </a:t>
            </a:r>
            <a:r>
              <a:rPr lang="en-US" sz="3800" dirty="0" err="1" smtClean="0">
                <a:solidFill>
                  <a:schemeClr val="bg1"/>
                </a:solidFill>
                <a:latin typeface="Arial Black" pitchFamily="34" charset="0"/>
              </a:rPr>
              <a:t>HandRub</a:t>
            </a:r>
            <a:endParaRPr lang="en-US" sz="3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0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Why ??</a:t>
            </a:r>
            <a:endParaRPr lang="en-US" sz="12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7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58213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endParaRPr lang="en-US" sz="4000" dirty="0" smtClean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ctr">
              <a:lnSpc>
                <a:spcPct val="200000"/>
              </a:lnSpc>
              <a:buNone/>
            </a:pPr>
            <a:r>
              <a:rPr lang="fa-IR" sz="4000" b="1" dirty="0">
                <a:solidFill>
                  <a:schemeClr val="bg1"/>
                </a:solidFill>
                <a:cs typeface="B Titr" pitchFamily="2" charset="-78"/>
              </a:rPr>
              <a:t>عفونت بیمارستانی عفونتی است که حداقل </a:t>
            </a:r>
            <a:r>
              <a:rPr lang="fa-IR" sz="4000" b="1" dirty="0">
                <a:solidFill>
                  <a:srgbClr val="FF0000"/>
                </a:solidFill>
                <a:cs typeface="B Titr" pitchFamily="2" charset="-78"/>
              </a:rPr>
              <a:t>48</a:t>
            </a:r>
            <a:r>
              <a:rPr lang="fa-IR" sz="4000" b="1" dirty="0">
                <a:solidFill>
                  <a:schemeClr val="bg1"/>
                </a:solidFill>
                <a:cs typeface="B Titr" pitchFamily="2" charset="-78"/>
              </a:rPr>
              <a:t> تا </a:t>
            </a:r>
            <a:r>
              <a:rPr lang="fa-IR" sz="4000" b="1" dirty="0">
                <a:solidFill>
                  <a:srgbClr val="FF0000"/>
                </a:solidFill>
                <a:cs typeface="B Titr" pitchFamily="2" charset="-78"/>
              </a:rPr>
              <a:t>72</a:t>
            </a:r>
            <a:r>
              <a:rPr lang="fa-IR" sz="4000" b="1" dirty="0">
                <a:solidFill>
                  <a:schemeClr val="bg1"/>
                </a:solidFill>
                <a:cs typeface="B Titr" pitchFamily="2" charset="-78"/>
              </a:rPr>
              <a:t> ساعت بعد از پذیرش بیمار در بیمارستان ایجاد شود. </a:t>
            </a:r>
            <a:endParaRPr lang="en-US" sz="4000" dirty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fa-IR" sz="40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4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5821363"/>
          </a:xfrm>
        </p:spPr>
        <p:txBody>
          <a:bodyPr/>
          <a:lstStyle/>
          <a:p>
            <a:pPr marL="0" indent="0" algn="ctr" rtl="1">
              <a:lnSpc>
                <a:spcPct val="200000"/>
              </a:lnSpc>
              <a:buNone/>
            </a:pP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میزان بروز عفونتهای بیمارستانی در کشورهای توسعه یافته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5-10</a:t>
            </a: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 درصد و در کشورهای در حال توسعه بالای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25</a:t>
            </a: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 درصد است . میزان صدمه اقتصادی ناشی از آن حدود </a:t>
            </a:r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سالانه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8</a:t>
            </a:r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 میلیارد </a:t>
            </a: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دلار در یک </a:t>
            </a:r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کشور</a:t>
            </a:r>
            <a:r>
              <a:rPr lang="en-US" b="1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با در آمد </a:t>
            </a: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متوسط است. 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ctr" rtl="1">
              <a:lnSpc>
                <a:spcPct val="200000"/>
              </a:lnSpc>
              <a:buNone/>
            </a:pPr>
            <a:endParaRPr lang="fa-IR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516563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4500" b="1" dirty="0" smtClean="0">
                <a:solidFill>
                  <a:schemeClr val="bg1"/>
                </a:solidFill>
                <a:cs typeface="B Titr" pitchFamily="2" charset="-78"/>
              </a:rPr>
              <a:t>با </a:t>
            </a:r>
            <a:r>
              <a:rPr lang="fa-IR" sz="4500" b="1" dirty="0">
                <a:solidFill>
                  <a:schemeClr val="bg1"/>
                </a:solidFill>
                <a:cs typeface="B Titr" pitchFamily="2" charset="-78"/>
              </a:rPr>
              <a:t>رعایت اصول بهداشت دست در بیمارستانها تا </a:t>
            </a:r>
            <a:r>
              <a:rPr lang="fa-IR" sz="4500" b="1" dirty="0">
                <a:solidFill>
                  <a:srgbClr val="FF0000"/>
                </a:solidFill>
                <a:cs typeface="B Titr" pitchFamily="2" charset="-78"/>
              </a:rPr>
              <a:t>80</a:t>
            </a:r>
            <a:r>
              <a:rPr lang="fa-IR" sz="4500" b="1" dirty="0">
                <a:solidFill>
                  <a:schemeClr val="bg1"/>
                </a:solidFill>
                <a:cs typeface="B Titr" pitchFamily="2" charset="-78"/>
              </a:rPr>
              <a:t> درصد از آمار عفونتهای بیمارستانی کاسته می شود.</a:t>
            </a:r>
            <a:endParaRPr lang="en-US" sz="45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ctr" rtl="1">
              <a:lnSpc>
                <a:spcPct val="200000"/>
              </a:lnSpc>
              <a:buNone/>
            </a:pPr>
            <a:endParaRPr lang="en-US" sz="4500" dirty="0" smtClean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endParaRPr lang="fa-IR" sz="4500" dirty="0" smtClean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endParaRPr lang="en-US" sz="45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120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2000" b="1" dirty="0" smtClean="0">
                <a:solidFill>
                  <a:srgbClr val="FF0000"/>
                </a:solidFill>
                <a:latin typeface="Arial Black" pitchFamily="34" charset="0"/>
              </a:rPr>
              <a:t>WHEN</a:t>
            </a:r>
            <a:r>
              <a:rPr lang="en-US" sz="1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??</a:t>
            </a:r>
            <a:endParaRPr lang="en-US" sz="12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2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88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WHEN 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92D050"/>
                </a:solidFill>
                <a:cs typeface="B Titr" pitchFamily="2" charset="-78"/>
              </a:rPr>
              <a:t>چه </a:t>
            </a:r>
            <a:r>
              <a:rPr lang="fa-IR" b="1" dirty="0">
                <a:solidFill>
                  <a:srgbClr val="92D050"/>
                </a:solidFill>
                <a:cs typeface="B Titr" pitchFamily="2" charset="-78"/>
              </a:rPr>
              <a:t>موقع </a:t>
            </a:r>
            <a:r>
              <a:rPr lang="fa-IR" b="1" dirty="0" smtClean="0">
                <a:solidFill>
                  <a:srgbClr val="92D050"/>
                </a:solidFill>
                <a:cs typeface="B Titr" pitchFamily="2" charset="-78"/>
              </a:rPr>
              <a:t>دستهایمان </a:t>
            </a:r>
            <a:r>
              <a:rPr lang="fa-IR" b="1" dirty="0">
                <a:solidFill>
                  <a:srgbClr val="92D050"/>
                </a:solidFill>
                <a:cs typeface="B Titr" pitchFamily="2" charset="-78"/>
              </a:rPr>
              <a:t>را با آب و صابون </a:t>
            </a:r>
            <a:r>
              <a:rPr lang="fa-IR" b="1" dirty="0" smtClean="0">
                <a:solidFill>
                  <a:srgbClr val="92D050"/>
                </a:solidFill>
                <a:cs typeface="B Titr" pitchFamily="2" charset="-78"/>
              </a:rPr>
              <a:t>بشوئیم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en-US" dirty="0">
              <a:solidFill>
                <a:srgbClr val="92D050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1-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درصورت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رویت آلودگی واضح دستها با مواد پروتئینی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یا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کثیفی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دستها.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2-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قبل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از غذا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خوردن.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3-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بعد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از رفتن به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دستشویی.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4-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در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صورت شک مواجهه با باسیل آنتراکس یا هر باکتری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اسپورزا.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5-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 پس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از هر 5 یا 6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بار </a:t>
            </a:r>
            <a:r>
              <a:rPr lang="fa-IR" sz="2200" b="1" dirty="0">
                <a:solidFill>
                  <a:schemeClr val="bg1"/>
                </a:solidFill>
                <a:cs typeface="B Titr" pitchFamily="2" charset="-78"/>
              </a:rPr>
              <a:t>الکل راب کردن یکبار شستشوی دست مفید </a:t>
            </a:r>
            <a:r>
              <a:rPr lang="fa-IR" sz="2200" b="1" dirty="0" smtClean="0">
                <a:solidFill>
                  <a:schemeClr val="bg1"/>
                </a:solidFill>
                <a:cs typeface="B Titr" pitchFamily="2" charset="-78"/>
              </a:rPr>
              <a:t>است.</a:t>
            </a:r>
            <a:endParaRPr lang="en-US" sz="22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318</Words>
  <Application>Microsoft Office PowerPoint</Application>
  <PresentationFormat>On-screen Show (4:3)</PresentationFormat>
  <Paragraphs>56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WHEN ?</vt:lpstr>
      <vt:lpstr>WHEN ?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Mousav</dc:creator>
  <cp:lastModifiedBy>Mousavi</cp:lastModifiedBy>
  <cp:revision>28</cp:revision>
  <dcterms:created xsi:type="dcterms:W3CDTF">2011-01-17T10:24:09Z</dcterms:created>
  <dcterms:modified xsi:type="dcterms:W3CDTF">2011-03-31T06:25:46Z</dcterms:modified>
</cp:coreProperties>
</file>